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56" r:id="rId2"/>
    <p:sldId id="304" r:id="rId3"/>
    <p:sldId id="360" r:id="rId4"/>
    <p:sldId id="306" r:id="rId5"/>
    <p:sldId id="337" r:id="rId6"/>
    <p:sldId id="307" r:id="rId7"/>
    <p:sldId id="308" r:id="rId8"/>
    <p:sldId id="309" r:id="rId9"/>
    <p:sldId id="310" r:id="rId10"/>
    <p:sldId id="312" r:id="rId11"/>
    <p:sldId id="311" r:id="rId12"/>
    <p:sldId id="313" r:id="rId13"/>
    <p:sldId id="314" r:id="rId14"/>
    <p:sldId id="315" r:id="rId15"/>
    <p:sldId id="316" r:id="rId16"/>
    <p:sldId id="317" r:id="rId17"/>
    <p:sldId id="318" r:id="rId18"/>
    <p:sldId id="320" r:id="rId19"/>
    <p:sldId id="321" r:id="rId20"/>
    <p:sldId id="322" r:id="rId21"/>
    <p:sldId id="323" r:id="rId22"/>
    <p:sldId id="324" r:id="rId23"/>
    <p:sldId id="325" r:id="rId24"/>
    <p:sldId id="327" r:id="rId25"/>
    <p:sldId id="326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9" r:id="rId35"/>
    <p:sldId id="338" r:id="rId36"/>
    <p:sldId id="341" r:id="rId37"/>
    <p:sldId id="342" r:id="rId38"/>
    <p:sldId id="344" r:id="rId39"/>
    <p:sldId id="343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1" r:id="rId56"/>
    <p:sldId id="363" r:id="rId57"/>
    <p:sldId id="362" r:id="rId58"/>
    <p:sldId id="364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81" r:id="rId67"/>
    <p:sldId id="373" r:id="rId68"/>
    <p:sldId id="374" r:id="rId69"/>
    <p:sldId id="383" r:id="rId70"/>
    <p:sldId id="382" r:id="rId71"/>
    <p:sldId id="376" r:id="rId72"/>
    <p:sldId id="377" r:id="rId73"/>
    <p:sldId id="378" r:id="rId74"/>
    <p:sldId id="379" r:id="rId75"/>
    <p:sldId id="386" r:id="rId76"/>
    <p:sldId id="384" r:id="rId77"/>
    <p:sldId id="385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7" r:id="rId88"/>
    <p:sldId id="396" r:id="rId89"/>
    <p:sldId id="398" r:id="rId90"/>
    <p:sldId id="399" r:id="rId91"/>
    <p:sldId id="400" r:id="rId92"/>
    <p:sldId id="401" r:id="rId93"/>
    <p:sldId id="402" r:id="rId94"/>
    <p:sldId id="403" r:id="rId95"/>
    <p:sldId id="286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256"/>
          </p14:sldIdLst>
        </p14:section>
        <p14:section name="R Studio" id="{317C9F8B-01BC-4AB5-9E55-166881FB2FAA}">
          <p14:sldIdLst>
            <p14:sldId id="304"/>
            <p14:sldId id="360"/>
            <p14:sldId id="306"/>
            <p14:sldId id="337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  <p14:sldId id="323"/>
            <p14:sldId id="324"/>
            <p14:sldId id="325"/>
            <p14:sldId id="327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9"/>
            <p14:sldId id="338"/>
            <p14:sldId id="341"/>
            <p14:sldId id="342"/>
            <p14:sldId id="344"/>
            <p14:sldId id="343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R 환경" id="{B0367C47-799B-4070-9A2B-1C20B28C366C}">
          <p14:sldIdLst>
            <p14:sldId id="361"/>
            <p14:sldId id="363"/>
            <p14:sldId id="362"/>
            <p14:sldId id="364"/>
            <p14:sldId id="366"/>
            <p14:sldId id="367"/>
            <p14:sldId id="368"/>
            <p14:sldId id="369"/>
            <p14:sldId id="370"/>
            <p14:sldId id="371"/>
            <p14:sldId id="372"/>
            <p14:sldId id="381"/>
            <p14:sldId id="373"/>
            <p14:sldId id="374"/>
            <p14:sldId id="383"/>
            <p14:sldId id="382"/>
            <p14:sldId id="376"/>
            <p14:sldId id="377"/>
            <p14:sldId id="378"/>
            <p14:sldId id="379"/>
            <p14:sldId id="386"/>
            <p14:sldId id="384"/>
            <p14:sldId id="385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7"/>
            <p14:sldId id="396"/>
            <p14:sldId id="398"/>
            <p14:sldId id="399"/>
            <p14:sldId id="400"/>
            <p14:sldId id="401"/>
            <p14:sldId id="402"/>
            <p14:sldId id="403"/>
          </p14:sldIdLst>
        </p14:section>
        <p14:section name="출판하기" id="{402328F3-9A4F-4C4A-BAED-014203A376FD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 " lastIdx="5" clrIdx="0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4726"/>
    <a:srgbClr val="FF9B45"/>
    <a:srgbClr val="F8CFB6"/>
    <a:srgbClr val="F8CAB6"/>
    <a:srgbClr val="923922"/>
    <a:srgbClr val="404040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9" autoAdjust="0"/>
    <p:restoredTop sz="97116" autoAdjust="0"/>
  </p:normalViewPr>
  <p:slideViewPr>
    <p:cSldViewPr snapToGrid="0">
      <p:cViewPr varScale="1">
        <p:scale>
          <a:sx n="102" d="100"/>
          <a:sy n="102" d="100"/>
        </p:scale>
        <p:origin x="84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192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R User Interface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dirty="0" smtClean="0"/>
            <a:t>Objects</a:t>
          </a:r>
          <a:endParaRPr lang="ko-KR" altLang="en-US" dirty="0"/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dirty="0" smtClean="0"/>
            <a:t>Writing Functions</a:t>
          </a:r>
          <a:endParaRPr lang="ko-KR" altLang="en-US" dirty="0"/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Functions</a:t>
          </a:r>
          <a:endParaRPr lang="ko-KR" altLang="en-US" dirty="0"/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dirty="0" smtClean="0"/>
            <a:t>Sample with Replacement</a:t>
          </a:r>
          <a:endParaRPr lang="ko-KR" altLang="en-US" dirty="0"/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dirty="0" smtClean="0"/>
            <a:t>Arguments</a:t>
          </a:r>
          <a:endParaRPr lang="ko-KR" altLang="en-US" dirty="0"/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원자 벡터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dirty="0" smtClean="0"/>
            <a:t>속성</a:t>
          </a:r>
          <a:endParaRPr lang="ko-KR" altLang="en-US" dirty="0"/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dirty="0" smtClean="0"/>
            <a:t>행렬 </a:t>
          </a:r>
          <a:r>
            <a:rPr lang="en-US" altLang="ko-KR" dirty="0" smtClean="0"/>
            <a:t>/ </a:t>
          </a:r>
          <a:r>
            <a:rPr lang="ko-KR" altLang="en-US" dirty="0" smtClean="0"/>
            <a:t>배열</a:t>
          </a:r>
          <a:endParaRPr lang="ko-KR" altLang="en-US" dirty="0"/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dirty="0" smtClean="0"/>
            <a:t>클래스</a:t>
          </a:r>
          <a:r>
            <a:rPr lang="en-US" altLang="ko-KR" dirty="0" smtClean="0"/>
            <a:t>(Factor)</a:t>
          </a:r>
          <a:endParaRPr lang="ko-KR" altLang="en-US" dirty="0"/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dirty="0" smtClean="0"/>
            <a:t>강제 변환</a:t>
          </a:r>
          <a:endParaRPr lang="ko-KR" altLang="en-US" dirty="0"/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dirty="0" smtClean="0"/>
            <a:t>리스트</a:t>
          </a:r>
          <a:endParaRPr lang="ko-KR" altLang="en-US" dirty="0"/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속성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dirty="0" smtClean="0"/>
            <a:t>행렬 </a:t>
          </a:r>
          <a:r>
            <a:rPr lang="en-US" altLang="ko-KR" dirty="0" smtClean="0"/>
            <a:t>/ </a:t>
          </a:r>
          <a:r>
            <a:rPr lang="ko-KR" altLang="en-US" dirty="0" smtClean="0"/>
            <a:t>배열</a:t>
          </a:r>
          <a:endParaRPr lang="ko-KR" altLang="en-US" dirty="0"/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dirty="0" smtClean="0"/>
            <a:t>클래스</a:t>
          </a:r>
          <a:r>
            <a:rPr lang="en-US" altLang="ko-KR" dirty="0" smtClean="0"/>
            <a:t>(Factor)</a:t>
          </a:r>
          <a:endParaRPr lang="ko-KR" altLang="en-US" dirty="0"/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dirty="0" smtClean="0"/>
            <a:t>강제 변환</a:t>
          </a:r>
          <a:endParaRPr lang="ko-KR" altLang="en-US" dirty="0"/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dirty="0" smtClean="0"/>
            <a:t>리스트</a:t>
          </a:r>
          <a:endParaRPr lang="ko-KR" altLang="en-US" dirty="0"/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행렬</a:t>
          </a:r>
          <a:r>
            <a:rPr lang="ko-KR" altLang="en-US" dirty="0" smtClean="0"/>
            <a:t> </a:t>
          </a:r>
          <a:endParaRPr lang="ko-KR" altLang="en-US" dirty="0"/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dirty="0" smtClean="0"/>
            <a:t>클래스</a:t>
          </a:r>
          <a:r>
            <a:rPr lang="en-US" altLang="ko-KR" dirty="0" smtClean="0"/>
            <a:t>(Factor)</a:t>
          </a:r>
          <a:endParaRPr lang="ko-KR" altLang="en-US" dirty="0"/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dirty="0" smtClean="0"/>
            <a:t>강제 변환</a:t>
          </a:r>
          <a:endParaRPr lang="ko-KR" altLang="en-US" dirty="0"/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dirty="0" smtClean="0"/>
            <a:t>리스트</a:t>
          </a:r>
          <a:endParaRPr lang="ko-KR" altLang="en-US" dirty="0"/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클래스</a:t>
          </a:r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(Factor)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dirty="0" smtClean="0"/>
            <a:t>강제 변환</a:t>
          </a:r>
          <a:endParaRPr lang="ko-KR" altLang="en-US" dirty="0"/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dirty="0" smtClean="0"/>
            <a:t>리스트</a:t>
          </a:r>
          <a:endParaRPr lang="ko-KR" altLang="en-US" dirty="0"/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b="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b="1" u="none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강제 변환</a:t>
          </a:r>
          <a:endParaRPr lang="ko-KR" altLang="en-US" b="1" u="none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dirty="0" smtClean="0"/>
            <a:t>리스트</a:t>
          </a:r>
          <a:endParaRPr lang="ko-KR" altLang="en-US" dirty="0"/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b="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b="0" u="none" strike="noStrike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b="0" u="none" strike="noStrike" dirty="0">
            <a:solidFill>
              <a:schemeClr val="accent1"/>
            </a:solidFill>
            <a:effectLst/>
          </a:endParaRPr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리스트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b="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b="0" u="none" strike="noStrike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b="0" u="none" strike="noStrike" dirty="0">
            <a:solidFill>
              <a:schemeClr val="accent1"/>
            </a:solidFill>
            <a:effectLst/>
          </a:endParaRPr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프레임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b="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b="0" u="none" strike="noStrike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b="0" u="none" strike="noStrike" dirty="0">
            <a:solidFill>
              <a:schemeClr val="accent1"/>
            </a:solidFill>
            <a:effectLst/>
          </a:endParaRPr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데이터 프레임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불러오기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b="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b="0" u="none" strike="noStrike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b="0" u="none" strike="noStrike" dirty="0">
            <a:solidFill>
              <a:schemeClr val="accent1"/>
            </a:solidFill>
            <a:effectLst/>
          </a:endParaRPr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데이터 프레임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데이터 불러오기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저장하기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Objects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dirty="0" smtClean="0"/>
            <a:t>Writing Functions</a:t>
          </a:r>
          <a:endParaRPr lang="ko-KR" altLang="en-US" dirty="0"/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Functions</a:t>
          </a:r>
          <a:endParaRPr lang="ko-KR" altLang="en-US" dirty="0"/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dirty="0" smtClean="0"/>
            <a:t>Sample with Replacement</a:t>
          </a:r>
          <a:endParaRPr lang="ko-KR" altLang="en-US" dirty="0"/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dirty="0" smtClean="0"/>
            <a:t>Arguments</a:t>
          </a:r>
          <a:endParaRPr lang="ko-KR" altLang="en-US" dirty="0"/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dirty="0" smtClean="0"/>
            <a:t>Writing Functions</a:t>
          </a:r>
          <a:endParaRPr lang="ko-KR" altLang="en-US" dirty="0"/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Functions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dirty="0" smtClean="0"/>
            <a:t>Sample with Replacement</a:t>
          </a:r>
          <a:endParaRPr lang="ko-KR" altLang="en-US" dirty="0"/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dirty="0" smtClean="0"/>
            <a:t>Arguments</a:t>
          </a:r>
          <a:endParaRPr lang="ko-KR" altLang="en-US" dirty="0"/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dirty="0" smtClean="0"/>
            <a:t>Writing Functions</a:t>
          </a:r>
          <a:endParaRPr lang="ko-KR" altLang="en-US" dirty="0"/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Sample with Replacement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dirty="0" smtClean="0"/>
            <a:t>Arguments</a:t>
          </a:r>
          <a:endParaRPr lang="ko-KR" altLang="en-US" dirty="0"/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Writing Functions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dirty="0" smtClean="0"/>
            <a:t>Arguments</a:t>
          </a:r>
          <a:endParaRPr lang="ko-KR" altLang="en-US" dirty="0"/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Writing 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Arguments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Writing 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Arguments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Scripts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2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패키지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dirty="0" smtClean="0"/>
            <a:t>도움말 사용하기</a:t>
          </a:r>
          <a:endParaRPr lang="ko-KR" altLang="en-US" dirty="0"/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2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2"/>
      <dgm:spPr/>
    </dgm:pt>
    <dgm:pt modelId="{50D4F1D5-2247-4F96-99EA-5B593B4978E5}" type="pres">
      <dgm:prSet presAssocID="{1403BF4D-4EAD-4751-807F-AFF07CD1D030}" presName="vertSpace2b" presStyleCnt="0"/>
      <dgm:spPr/>
    </dgm:pt>
  </dgm:ptLst>
  <dgm:cxnLst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2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rgbClr val="0070C0"/>
              </a:solidFill>
              <a:effectLst/>
            </a:rPr>
            <a:t>패키지</a:t>
          </a:r>
          <a:endParaRPr lang="ko-KR" altLang="en-US" b="0" dirty="0">
            <a:solidFill>
              <a:srgbClr val="0070C0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도움말 사용하기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2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2"/>
      <dgm:spPr/>
    </dgm:pt>
    <dgm:pt modelId="{50D4F1D5-2247-4F96-99EA-5B593B4978E5}" type="pres">
      <dgm:prSet presAssocID="{1403BF4D-4EAD-4751-807F-AFF07CD1D030}" presName="vertSpace2b" presStyleCnt="0"/>
      <dgm:spPr/>
    </dgm:pt>
  </dgm:ptLst>
  <dgm:cxnLst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R User Interface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Objects</a:t>
          </a:r>
          <a:endParaRPr lang="ko-KR" altLang="en-US" sz="3000" kern="1200" dirty="0"/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Functions</a:t>
          </a:r>
          <a:endParaRPr lang="ko-KR" altLang="en-US" sz="3000" kern="1200" dirty="0"/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Sample with Replacement</a:t>
          </a:r>
          <a:endParaRPr lang="ko-KR" altLang="en-US" sz="3000" kern="1200" dirty="0"/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Writing Functions</a:t>
          </a:r>
          <a:endParaRPr lang="ko-KR" altLang="en-US" sz="3000" kern="1200" dirty="0"/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Arguments</a:t>
          </a:r>
          <a:endParaRPr lang="ko-KR" altLang="en-US" sz="3000" kern="1200" dirty="0"/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원자 벡터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속성</a:t>
          </a:r>
          <a:endParaRPr lang="ko-KR" altLang="en-US" sz="1900" kern="1200" dirty="0"/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행렬 </a:t>
          </a:r>
          <a:r>
            <a:rPr lang="en-US" altLang="ko-KR" sz="1900" kern="1200" dirty="0" smtClean="0"/>
            <a:t>/ </a:t>
          </a:r>
          <a:r>
            <a:rPr lang="ko-KR" altLang="en-US" sz="1900" kern="1200" dirty="0" smtClean="0"/>
            <a:t>배열</a:t>
          </a:r>
          <a:endParaRPr lang="ko-KR" altLang="en-US" sz="1900" kern="1200" dirty="0"/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클래스</a:t>
          </a:r>
          <a:r>
            <a:rPr lang="en-US" altLang="ko-KR" sz="1900" kern="1200" dirty="0" smtClean="0"/>
            <a:t>(Factor)</a:t>
          </a:r>
          <a:endParaRPr lang="ko-KR" altLang="en-US" sz="1900" kern="1200" dirty="0"/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강제 변환</a:t>
          </a:r>
          <a:endParaRPr lang="ko-KR" altLang="en-US" sz="1900" kern="1200" dirty="0"/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리스트</a:t>
          </a:r>
          <a:endParaRPr lang="ko-KR" altLang="en-US" sz="1900" kern="1200" dirty="0"/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속성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행렬 </a:t>
          </a:r>
          <a:r>
            <a:rPr lang="en-US" altLang="ko-KR" sz="1900" kern="1200" dirty="0" smtClean="0"/>
            <a:t>/ </a:t>
          </a:r>
          <a:r>
            <a:rPr lang="ko-KR" altLang="en-US" sz="1900" kern="1200" dirty="0" smtClean="0"/>
            <a:t>배열</a:t>
          </a:r>
          <a:endParaRPr lang="ko-KR" altLang="en-US" sz="1900" kern="1200" dirty="0"/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클래스</a:t>
          </a:r>
          <a:r>
            <a:rPr lang="en-US" altLang="ko-KR" sz="1900" kern="1200" dirty="0" smtClean="0"/>
            <a:t>(Factor)</a:t>
          </a:r>
          <a:endParaRPr lang="ko-KR" altLang="en-US" sz="1900" kern="1200" dirty="0"/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강제 변환</a:t>
          </a:r>
          <a:endParaRPr lang="ko-KR" altLang="en-US" sz="1900" kern="1200" dirty="0"/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리스트</a:t>
          </a:r>
          <a:endParaRPr lang="ko-KR" altLang="en-US" sz="1900" kern="1200" dirty="0"/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행렬</a:t>
          </a:r>
          <a:r>
            <a:rPr lang="ko-KR" altLang="en-US" sz="1900" kern="1200" dirty="0" smtClean="0"/>
            <a:t> </a:t>
          </a:r>
          <a:endParaRPr lang="ko-KR" altLang="en-US" sz="1900" kern="1200" dirty="0"/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클래스</a:t>
          </a:r>
          <a:r>
            <a:rPr lang="en-US" altLang="ko-KR" sz="1900" kern="1200" dirty="0" smtClean="0"/>
            <a:t>(Factor)</a:t>
          </a:r>
          <a:endParaRPr lang="ko-KR" altLang="en-US" sz="1900" kern="1200" dirty="0"/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강제 변환</a:t>
          </a:r>
          <a:endParaRPr lang="ko-KR" altLang="en-US" sz="1900" kern="1200" dirty="0"/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리스트</a:t>
          </a:r>
          <a:endParaRPr lang="ko-KR" altLang="en-US" sz="1900" kern="1200" dirty="0"/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클래스</a:t>
          </a:r>
          <a:r>
            <a:rPr lang="en-US" altLang="ko-KR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(Factor)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강제 변환</a:t>
          </a:r>
          <a:endParaRPr lang="ko-KR" altLang="en-US" sz="1900" kern="1200" dirty="0"/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리스트</a:t>
          </a:r>
          <a:endParaRPr lang="ko-KR" altLang="en-US" sz="1900" kern="1200" dirty="0"/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sz="1900" b="0" kern="120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u="none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강제 변환</a:t>
          </a:r>
          <a:endParaRPr lang="ko-KR" altLang="en-US" sz="1900" b="1" u="none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리스트</a:t>
          </a:r>
          <a:endParaRPr lang="ko-KR" altLang="en-US" sz="1900" kern="1200" dirty="0"/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sz="1900" b="0" kern="120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u="none" strike="noStrike" kern="1200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sz="1900" b="0" u="none" strike="noStrike" kern="1200" dirty="0">
            <a:solidFill>
              <a:schemeClr val="accent1"/>
            </a:solidFill>
            <a:effectLst/>
          </a:endParaRPr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리스트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sz="1900" b="0" kern="120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u="none" strike="noStrike" kern="1200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sz="1900" b="0" u="none" strike="noStrike" kern="1200" dirty="0">
            <a:solidFill>
              <a:schemeClr val="accent1"/>
            </a:solidFill>
            <a:effectLst/>
          </a:endParaRPr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프레임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sz="1900" b="0" kern="120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u="none" strike="noStrike" kern="1200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sz="1900" b="0" u="none" strike="noStrike" kern="1200" dirty="0">
            <a:solidFill>
              <a:schemeClr val="accent1"/>
            </a:solidFill>
            <a:effectLst/>
          </a:endParaRPr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데이터 프레임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불러오기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sz="1900" b="0" kern="120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u="none" strike="noStrike" kern="1200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sz="1900" b="0" u="none" strike="noStrike" kern="1200" dirty="0">
            <a:solidFill>
              <a:schemeClr val="accent1"/>
            </a:solidFill>
            <a:effectLst/>
          </a:endParaRPr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데이터 프레임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데이터 불러오기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저장하기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Objects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Functions</a:t>
          </a:r>
          <a:endParaRPr lang="ko-KR" altLang="en-US" sz="3000" kern="1200" dirty="0"/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Sample with Replacement</a:t>
          </a:r>
          <a:endParaRPr lang="ko-KR" altLang="en-US" sz="3000" kern="1200" dirty="0"/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Writing Functions</a:t>
          </a:r>
          <a:endParaRPr lang="ko-KR" altLang="en-US" sz="3000" kern="1200" dirty="0"/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Arguments</a:t>
          </a:r>
          <a:endParaRPr lang="ko-KR" altLang="en-US" sz="3000" kern="1200" dirty="0"/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Functions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Sample with Replacement</a:t>
          </a:r>
          <a:endParaRPr lang="ko-KR" altLang="en-US" sz="3000" kern="1200" dirty="0"/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Writing Functions</a:t>
          </a:r>
          <a:endParaRPr lang="ko-KR" altLang="en-US" sz="3000" kern="1200" dirty="0"/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Arguments</a:t>
          </a:r>
          <a:endParaRPr lang="ko-KR" altLang="en-US" sz="3000" kern="1200" dirty="0"/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Sample with Replacement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Writing Functions</a:t>
          </a:r>
          <a:endParaRPr lang="ko-KR" altLang="en-US" sz="3000" kern="1200" dirty="0"/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Arguments</a:t>
          </a:r>
          <a:endParaRPr lang="ko-KR" altLang="en-US" sz="3000" kern="1200" dirty="0"/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Writing Functions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Arguments</a:t>
          </a:r>
          <a:endParaRPr lang="ko-KR" altLang="en-US" sz="3000" kern="1200" dirty="0"/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Writing 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Arguments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Writing 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Arguments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Scripts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2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120952"/>
          <a:ext cx="8624203" cy="241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패키지</a:t>
          </a:r>
          <a:endParaRPr lang="ko-KR" altLang="en-US" sz="65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120952"/>
        <a:ext cx="8624203" cy="2419052"/>
      </dsp:txXfrm>
    </dsp:sp>
    <dsp:sp modelId="{5C9B0A3B-9013-488E-BBAE-E239DB02C465}">
      <dsp:nvSpPr>
        <dsp:cNvPr id="0" name=""/>
        <dsp:cNvSpPr/>
      </dsp:nvSpPr>
      <dsp:spPr>
        <a:xfrm>
          <a:off x="2197249" y="2540005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2660957"/>
          <a:ext cx="8624203" cy="241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kern="1200" dirty="0" smtClean="0"/>
            <a:t>도움말 사용하기</a:t>
          </a:r>
          <a:endParaRPr lang="ko-KR" altLang="en-US" sz="6500" kern="1200" dirty="0"/>
        </a:p>
      </dsp:txBody>
      <dsp:txXfrm>
        <a:off x="2362043" y="2660957"/>
        <a:ext cx="8624203" cy="2419052"/>
      </dsp:txXfrm>
    </dsp:sp>
    <dsp:sp modelId="{F2AD27E7-A295-4341-B32C-B29382C400FA}">
      <dsp:nvSpPr>
        <dsp:cNvPr id="0" name=""/>
        <dsp:cNvSpPr/>
      </dsp:nvSpPr>
      <dsp:spPr>
        <a:xfrm>
          <a:off x="2197249" y="50800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2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120952"/>
          <a:ext cx="8624203" cy="241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b="0" kern="1200" dirty="0" smtClean="0">
              <a:solidFill>
                <a:srgbClr val="0070C0"/>
              </a:solidFill>
              <a:effectLst/>
            </a:rPr>
            <a:t>패키지</a:t>
          </a:r>
          <a:endParaRPr lang="ko-KR" altLang="en-US" sz="6500" b="0" kern="1200" dirty="0">
            <a:solidFill>
              <a:srgbClr val="0070C0"/>
            </a:solidFill>
            <a:effectLst/>
          </a:endParaRPr>
        </a:p>
      </dsp:txBody>
      <dsp:txXfrm>
        <a:off x="2362043" y="120952"/>
        <a:ext cx="8624203" cy="2419052"/>
      </dsp:txXfrm>
    </dsp:sp>
    <dsp:sp modelId="{5C9B0A3B-9013-488E-BBAE-E239DB02C465}">
      <dsp:nvSpPr>
        <dsp:cNvPr id="0" name=""/>
        <dsp:cNvSpPr/>
      </dsp:nvSpPr>
      <dsp:spPr>
        <a:xfrm>
          <a:off x="2197249" y="2540005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2660957"/>
          <a:ext cx="8624203" cy="241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도움말 사용하기</a:t>
          </a:r>
          <a:endParaRPr lang="ko-KR" altLang="en-US" sz="65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660957"/>
        <a:ext cx="8624203" cy="2419052"/>
      </dsp:txXfrm>
    </dsp:sp>
    <dsp:sp modelId="{F2AD27E7-A295-4341-B32C-B29382C400FA}">
      <dsp:nvSpPr>
        <dsp:cNvPr id="0" name=""/>
        <dsp:cNvSpPr/>
      </dsp:nvSpPr>
      <dsp:spPr>
        <a:xfrm>
          <a:off x="2197249" y="50800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EC13577B-6902-467D-A26C-08A0DD5E4E03}" type="datetimeFigureOut">
              <a:rPr lang="en-US" altLang="ko-KR" smtClean="0"/>
              <a:pPr/>
              <a:t>12/19/2015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DF61EA0F-A667-4B49-8422-0062BC55E24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4438526" cy="641350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Lorem ipsum 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4438526" cy="641350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1" y="1828845"/>
            <a:ext cx="4413626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45860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4434" y="1061482"/>
            <a:ext cx="4350803" cy="0"/>
          </a:xfrm>
          <a:prstGeom prst="line">
            <a:avLst/>
          </a:prstGeom>
          <a:ln w="28575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1539506"/>
            <a:ext cx="6267148" cy="641350"/>
          </a:xfrm>
        </p:spPr>
        <p:txBody>
          <a:bodyPr anchor="b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00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ea typeface="나눔고딕코딩" panose="020D0009000000000000" pitchFamily="49" charset="-127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Lorem ipsum 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8BEEBAAA-29B5-4AF5-BC5F-7E580C29002D}" type="datetimeFigureOut">
              <a:rPr lang="en-US" altLang="ko-KR" smtClean="0"/>
              <a:pPr/>
              <a:t>12/19/2015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</a:rPr>
              <a:t>R Basic</a:t>
            </a:r>
            <a:br>
              <a:rPr lang="en-US" altLang="ko-KR" sz="4800" dirty="0" smtClean="0">
                <a:solidFill>
                  <a:schemeClr val="bg1"/>
                </a:solidFill>
              </a:rPr>
            </a:br>
            <a:r>
              <a:rPr lang="en-US" altLang="ko-KR" sz="3200" dirty="0" err="1" smtClean="0">
                <a:solidFill>
                  <a:schemeClr val="bg1"/>
                </a:solidFill>
              </a:rPr>
              <a:t>RStudio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</a:rPr>
              <a:t>서종현</a:t>
            </a:r>
            <a:endParaRPr lang="ko-KR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Write Your Own Functions and Simul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282" y="427724"/>
            <a:ext cx="4644240" cy="609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135092399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46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340241"/>
            <a:ext cx="37293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1:6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 2 3 4 5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6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pt-BR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a &lt;- 1 ➊</a:t>
            </a:r>
          </a:p>
          <a:p>
            <a:r>
              <a:rPr lang="pt-BR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a ➋</a:t>
            </a:r>
          </a:p>
          <a:p>
            <a:r>
              <a:rPr lang="pt-BR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</a:t>
            </a:r>
          </a:p>
          <a:p>
            <a:r>
              <a:rPr lang="pt-BR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a + 2 ➌</a:t>
            </a:r>
          </a:p>
          <a:p>
            <a:r>
              <a:rPr lang="pt-BR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4422" y="1273719"/>
            <a:ext cx="8368553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주사위 벡터 만들기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메모리에 저장은 어떻게 할까</a:t>
            </a:r>
            <a:r>
              <a:rPr lang="en-US" altLang="ko-KR" sz="2400" dirty="0" smtClean="0"/>
              <a:t>?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3" y="4756561"/>
            <a:ext cx="10315575" cy="185737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485898" y="608028"/>
            <a:ext cx="8534795" cy="461665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 </a:t>
            </a:r>
            <a:r>
              <a:rPr lang="ko-KR" altLang="en-US" sz="2400" dirty="0" smtClean="0"/>
              <a:t>객체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저장된 데이터 자체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또는 객체를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호출할 때 사용할 </a:t>
            </a:r>
            <a:r>
              <a:rPr lang="ko-KR" altLang="en-US" sz="2400" dirty="0" smtClean="0"/>
              <a:t>이름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7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82438" y="1273719"/>
            <a:ext cx="3729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die &lt;- 1:6</a:t>
            </a:r>
          </a:p>
          <a:p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die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 2 3 4 5 6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2646" t="8275"/>
          <a:stretch/>
        </p:blipFill>
        <p:spPr>
          <a:xfrm>
            <a:off x="7597589" y="1084478"/>
            <a:ext cx="4038319" cy="552163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597589" y="1273719"/>
            <a:ext cx="4038319" cy="2760399"/>
          </a:xfrm>
          <a:prstGeom prst="roundRect">
            <a:avLst>
              <a:gd name="adj" fmla="val 7898"/>
            </a:avLst>
          </a:prstGeom>
          <a:ln w="28575">
            <a:solidFill>
              <a:srgbClr val="DD462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20270" y="3136757"/>
            <a:ext cx="11929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ko-KR" altLang="en-US" sz="2400" dirty="0"/>
              <a:t>환경 창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8" y="3126902"/>
            <a:ext cx="5991225" cy="257175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82438" y="5177118"/>
            <a:ext cx="837080" cy="389964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39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73" y="1336035"/>
            <a:ext cx="10572750" cy="2714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3" y="4302217"/>
            <a:ext cx="10610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340241"/>
            <a:ext cx="77634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my_number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&lt;- 1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my_number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my_number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&lt;- 999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my_number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999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ls()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"a" "die" "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my_number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" "name" "Name"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074460" y="2827206"/>
            <a:ext cx="2474258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내용 덮어쓰기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54423" y="4481194"/>
            <a:ext cx="538330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현재 사용하고 있는 객체 이름 보기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24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918464"/>
            <a:ext cx="77634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- 1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0 1 2 3 4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5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/ 2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0.5 1.0 1.5 2.0 2.5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3.0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* die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 4 9 16 25 36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4423" y="1348029"/>
            <a:ext cx="6109448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원소 단위 실행</a:t>
            </a:r>
            <a:r>
              <a:rPr lang="en-US" altLang="ko-KR" sz="2400" dirty="0"/>
              <a:t>element-wise </a:t>
            </a:r>
            <a:r>
              <a:rPr lang="en-US" altLang="ko-KR" sz="2400" dirty="0" smtClean="0"/>
              <a:t>execution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71" y="2279556"/>
            <a:ext cx="4343400" cy="4181475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733365" y="4155142"/>
            <a:ext cx="1506070" cy="123712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2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918464"/>
            <a:ext cx="77634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%*% die</a:t>
            </a:r>
          </a:p>
          <a:p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1]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91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%o% die</a:t>
            </a:r>
          </a:p>
          <a:p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2]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3]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4]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5]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6]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1 	2 	3 	4 	5 	6</a:t>
            </a: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[2,]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2 	4 	6 	8 	10 	12</a:t>
            </a: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[3,]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3 	6 	9 	12 	15 	18</a:t>
            </a: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[4,]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4 	8 	12 	16 	20 	24</a:t>
            </a: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[5,]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5 	10 	15 	20 	25 	30</a:t>
            </a: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[6,]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6 	12 	18 	24 	30 	36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4423" y="1348029"/>
            <a:ext cx="6109448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행렬 계산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31485" y="1918464"/>
            <a:ext cx="293238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t() :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전치행렬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31485" y="2488899"/>
            <a:ext cx="293238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det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() :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행렬식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24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681889103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442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87844"/>
            <a:ext cx="77634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round(3.1415)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factorial(3)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6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mean(1:6)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3.5</a:t>
            </a:r>
            <a:b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</a:b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mean(die)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3.5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round(mean(die))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4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849821" y="1303283"/>
            <a:ext cx="1103586" cy="3783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89043" y="1681655"/>
            <a:ext cx="304839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: argument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7" name="꺾인 연결선 6"/>
          <p:cNvCxnSpPr>
            <a:stCxn id="3" idx="3"/>
            <a:endCxn id="9" idx="0"/>
          </p:cNvCxnSpPr>
          <p:nvPr/>
        </p:nvCxnSpPr>
        <p:spPr>
          <a:xfrm>
            <a:off x="2953407" y="1492469"/>
            <a:ext cx="2059832" cy="189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90" y="3633787"/>
            <a:ext cx="2790825" cy="263842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4196090" y="3124343"/>
            <a:ext cx="6172200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가장 안쪽에서 바깥쪽으로 계산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15" y="3633787"/>
            <a:ext cx="3381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775600"/>
            <a:ext cx="77634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sample(x =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die,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size =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1)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2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sample(x = die, size = 1)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sample(x = die, size = 1)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6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520867" y="1812726"/>
            <a:ext cx="1513587" cy="3783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62720" y="1356008"/>
            <a:ext cx="2199322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샘플의 개수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7" name="꺾인 연결선 6"/>
          <p:cNvCxnSpPr>
            <a:stCxn id="3" idx="0"/>
            <a:endCxn id="9" idx="1"/>
          </p:cNvCxnSpPr>
          <p:nvPr/>
        </p:nvCxnSpPr>
        <p:spPr>
          <a:xfrm rot="5400000" flipH="1" flipV="1">
            <a:off x="4757248" y="1107255"/>
            <a:ext cx="225885" cy="11850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16711" y="1290518"/>
            <a:ext cx="2909661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주사위 굴리기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42810" y="1812726"/>
            <a:ext cx="1323748" cy="3783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62720" y="2193389"/>
            <a:ext cx="2199322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샘플의 후보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17" name="꺾인 연결선 16"/>
          <p:cNvCxnSpPr>
            <a:stCxn id="15" idx="2"/>
            <a:endCxn id="16" idx="1"/>
          </p:cNvCxnSpPr>
          <p:nvPr/>
        </p:nvCxnSpPr>
        <p:spPr>
          <a:xfrm rot="16200000" flipH="1">
            <a:off x="3967140" y="928642"/>
            <a:ext cx="233124" cy="27580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16711" y="4859714"/>
            <a:ext cx="11275896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함수에서 모든 인수는 이름을 갖고 있다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어떤 데이터가 어떤 인수에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할당될지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인수 이름과 </a:t>
            </a: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"="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표시를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통해 나타낼 수 있다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이것은 한 함수에 여러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인수를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넘겨줄 때 데이터가 다른 인수로 잘못 전달되는 것을 방지해 준다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08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1843" y="1316266"/>
            <a:ext cx="10986247" cy="9816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조작된 주사위</a:t>
            </a:r>
            <a:endParaRPr lang="ko-KR" altLang="en-US" sz="5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43" y="2427068"/>
            <a:ext cx="10990996" cy="22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775600"/>
            <a:ext cx="7763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sample(die, size = 1)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2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6711" y="1290518"/>
            <a:ext cx="2909661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첫 번째 인수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6711" y="2786726"/>
            <a:ext cx="11044668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일반적으로 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사용자들은 함수의 첫 번째 인수에는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이름을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잘 사용하지 않는다</a:t>
            </a: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보통 첫 번째 인수의 이름은 그렇게 설명이 필요하지 않고 오히려 처음에 무엇이 들어가야 할지 명백한 경우가 많기 때문이다</a:t>
            </a: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711" y="4789967"/>
            <a:ext cx="7763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args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(round)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function (x, digits = 0)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NULL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6711" y="4328302"/>
            <a:ext cx="2909661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 알아내기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35974" y="5202622"/>
            <a:ext cx="1783474" cy="3783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22339" y="5612524"/>
            <a:ext cx="304839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인수와 디폴트 값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20" name="꺾인 연결선 19"/>
          <p:cNvCxnSpPr>
            <a:stCxn id="18" idx="3"/>
            <a:endCxn id="19" idx="0"/>
          </p:cNvCxnSpPr>
          <p:nvPr/>
        </p:nvCxnSpPr>
        <p:spPr>
          <a:xfrm>
            <a:off x="4519448" y="5391808"/>
            <a:ext cx="2827087" cy="220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2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323655"/>
            <a:ext cx="77634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round(3.1415, digits = 2)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3.14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sample(die, 1)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2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sample(size = 1, x = die)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2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31041" y="2806262"/>
            <a:ext cx="792013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인수의 대입 순서가 올바르면 인수 이름 생략 가능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31041" y="4509142"/>
            <a:ext cx="792013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인수의 이름이 있으면 대입 위치 상관 없음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88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526420750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8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표본 복원 추출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323655"/>
            <a:ext cx="1109722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sample(die, size = 2)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4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sample(die,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5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5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it-IT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it-IT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dice &lt;- sample(die, size = 2, replace </a:t>
            </a:r>
            <a:r>
              <a:rPr lang="it-IT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= TRUE</a:t>
            </a:r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)</a:t>
            </a:r>
          </a:p>
          <a:p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dice</a:t>
            </a:r>
          </a:p>
          <a:p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2 4</a:t>
            </a:r>
          </a:p>
          <a:p>
            <a:endParaRPr lang="it-IT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it-IT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sum(dice)</a:t>
            </a:r>
          </a:p>
          <a:p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6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54187" y="1741943"/>
            <a:ext cx="7405124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비복원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표본 추출이므로 같은 값이 나오지 않는다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54187" y="2916398"/>
            <a:ext cx="7709923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복원 표본 추출이므로 같은 </a:t>
            </a:r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값이 나오는 경우 존재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64774" y="2473296"/>
            <a:ext cx="2445626" cy="3783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9356" y="3761727"/>
            <a:ext cx="6841968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두 번 던진 주사위 눈의 합 계산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32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711682049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28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자신만의 함수 작성하기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die &lt;- 1:6</a:t>
            </a:r>
          </a:p>
          <a:p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dice &lt;- sample(die, size = 2, replace = TRUE)</a:t>
            </a:r>
          </a:p>
          <a:p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sum(dice</a:t>
            </a:r>
            <a:r>
              <a:rPr lang="it-IT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)</a:t>
            </a:r>
          </a:p>
          <a:p>
            <a:endParaRPr lang="it-IT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roll &lt;- function()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die &lt;- 1:6 ➊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sample(die,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}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➊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중괄호 사이에 있는 코드 줄들을 안쪽으로 들여 쓴 것을 눈여겨보라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코드를 실행하는 데는 아무 상관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없지만 여러분과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내가 코드를 읽기 쉽도록 이렇게 한 것이다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 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6711" y="2562540"/>
            <a:ext cx="4802961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주사위를 여러 번 던지기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96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자신만의 함수 작성하기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roll()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9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function()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die &lt;- 1:6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dice &lt;- sample(die,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}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59291" y="1253385"/>
            <a:ext cx="686909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괄호는 함수 실행의 트리거 역할을 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59291" y="2301958"/>
            <a:ext cx="686909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괄호를 하지 않으면 작성한 코드를 보여준다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83474" y="3132083"/>
            <a:ext cx="7756635" cy="1093076"/>
          </a:xfrm>
          <a:prstGeom prst="roundRect">
            <a:avLst>
              <a:gd name="adj" fmla="val 8975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32938" y="4265627"/>
            <a:ext cx="2154621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함수의 본체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79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자신만의 함수 작성하기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dice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 + 1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sqrt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(2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)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dice &lt;- sample(die,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two &lt;- 1 + 1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a &lt;-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sqrt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(2)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1353" y="1417323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값을 화면에 보여주는 코드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81353" y="3340716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값을 객체에 저장하는 코드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1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821857772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82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roll2 &lt;- function()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sample(bones,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}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roll2()</a:t>
            </a:r>
          </a:p>
          <a:p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다음에 오류가 있습니다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sample(bones, size = 2, replace = TRUE) :</a:t>
            </a:r>
          </a:p>
          <a:p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객체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'bones'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를 찾을 수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없습니다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 &lt;- function(bones)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sample(bones,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}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426372" y="1671146"/>
            <a:ext cx="872359" cy="35735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01027" y="3016662"/>
            <a:ext cx="822493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bones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를 이름으로 하는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객체가 없으므로 에러가 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41380" y="4605947"/>
            <a:ext cx="872359" cy="35735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1380" y="5411888"/>
            <a:ext cx="4992413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bones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를 인수로 선언한다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26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/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기초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4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roll2 &lt;- function(bones)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sample(bones,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}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roll2(bones = 1:4)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3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roll2(bones = 1:6)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10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roll2(1:20)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31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6711" y="1248351"/>
            <a:ext cx="8774434" cy="162097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65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roll2()</a:t>
            </a:r>
          </a:p>
          <a:p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다음에 오류가 있습니다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sample(bones, size = 2, replace = TRUE) :</a:t>
            </a:r>
          </a:p>
          <a:p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기본값이 없는 인수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"bones"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가 누락되어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있습니다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roll2 &lt;- function(bones = 1:6)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sample(bones,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}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9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16711" y="2615503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인수에</a:t>
            </a:r>
            <a:r>
              <a:rPr lang="en-US" altLang="ko-KR" sz="2400" dirty="0">
                <a:latin typeface="Lucida Console" panose="020B0609040504020204" pitchFamily="49" charset="0"/>
                <a:ea typeface="나눔고딕코딩" panose="020D0009000000000000" pitchFamily="49" charset="-127"/>
              </a:rPr>
              <a:t>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디폴트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기본값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부여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18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308208"/>
            <a:ext cx="11342263" cy="41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131690775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2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Script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9914" b="27968"/>
          <a:stretch/>
        </p:blipFill>
        <p:spPr>
          <a:xfrm>
            <a:off x="5094397" y="1282834"/>
            <a:ext cx="6574695" cy="526511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16711" y="1282834"/>
            <a:ext cx="44385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스크립트는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손쉽게 코드를 수정하거나 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점검할 때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매우 편리할 뿐 아니라 다른 사람과 작업한 것을 쉽게 공유할 수 있다</a:t>
            </a:r>
            <a:r>
              <a:rPr lang="en-US" altLang="ko-KR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스크립트를 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저장하려면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스크립트 창을 클릭한 뒤 </a:t>
            </a:r>
            <a:r>
              <a:rPr lang="ko-KR" altLang="en-US" sz="2000" b="1" dirty="0">
                <a:solidFill>
                  <a:srgbClr val="0070C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‘파일 → 다른 이름으로 저장’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메뉴를 선택한다</a:t>
            </a:r>
            <a:r>
              <a:rPr lang="en-US" altLang="ko-KR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2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75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13" y="1619044"/>
            <a:ext cx="7639050" cy="47529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20972" y="2022900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Ctrl+Enter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9493857" y="2863703"/>
            <a:ext cx="755373" cy="332721"/>
          </a:xfrm>
          <a:prstGeom prst="roundRect">
            <a:avLst>
              <a:gd name="adj" fmla="val 5068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5" idx="3"/>
            <a:endCxn id="27" idx="0"/>
          </p:cNvCxnSpPr>
          <p:nvPr/>
        </p:nvCxnSpPr>
        <p:spPr>
          <a:xfrm>
            <a:off x="3816626" y="2309147"/>
            <a:ext cx="6054918" cy="554556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620972" y="3596933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Ctrl+Shift+R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20972" y="4174439"/>
            <a:ext cx="3195654" cy="3578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코드 전체 실행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98" y="3539485"/>
            <a:ext cx="2857500" cy="161925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634534" y="2012798"/>
            <a:ext cx="500932" cy="25936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0" idx="1"/>
          </p:cNvCxnSpPr>
          <p:nvPr/>
        </p:nvCxnSpPr>
        <p:spPr>
          <a:xfrm rot="16200000" flipH="1">
            <a:off x="4493028" y="2664139"/>
            <a:ext cx="2076943" cy="129299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20972" y="4876721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전역 선언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72932" y="2933566"/>
            <a:ext cx="1256306" cy="262858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28" idx="2"/>
            <a:endCxn id="26" idx="3"/>
          </p:cNvCxnSpPr>
          <p:nvPr/>
        </p:nvCxnSpPr>
        <p:spPr>
          <a:xfrm rot="5400000">
            <a:off x="3775584" y="3237467"/>
            <a:ext cx="1966544" cy="188445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20972" y="2604293"/>
            <a:ext cx="3195654" cy="3578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선택한 코드 또는 한 줄 실행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614919" y="2900378"/>
            <a:ext cx="704721" cy="259369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>
            <a:stCxn id="19" idx="3"/>
            <a:endCxn id="20" idx="2"/>
          </p:cNvCxnSpPr>
          <p:nvPr/>
        </p:nvCxnSpPr>
        <p:spPr>
          <a:xfrm flipH="1">
            <a:off x="2218799" y="3030063"/>
            <a:ext cx="9100841" cy="1502185"/>
          </a:xfrm>
          <a:prstGeom prst="bentConnector4">
            <a:avLst>
              <a:gd name="adj1" fmla="val -2512"/>
              <a:gd name="adj2" fmla="val 115218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2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41619" t="19489" r="27857" b="27941"/>
          <a:stretch/>
        </p:blipFill>
        <p:spPr>
          <a:xfrm>
            <a:off x="5846113" y="200004"/>
            <a:ext cx="6345887" cy="66031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" y="1676399"/>
            <a:ext cx="5635545" cy="3801533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8716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405440433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직사각형 3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패키지와 도움말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8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18" y="1537542"/>
            <a:ext cx="7639050" cy="475297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932" y="3277939"/>
            <a:ext cx="4438650" cy="33242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6711" y="2705445"/>
            <a:ext cx="3709016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library("library name")</a:t>
            </a:r>
            <a:endParaRPr lang="ko-KR" altLang="en-US" sz="20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983110" y="3159448"/>
            <a:ext cx="755373" cy="332721"/>
          </a:xfrm>
          <a:prstGeom prst="roundRect">
            <a:avLst>
              <a:gd name="adj" fmla="val 50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6711" y="3271288"/>
            <a:ext cx="3195654" cy="346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library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6711" y="1363299"/>
            <a:ext cx="3709016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install.packages</a:t>
            </a:r>
            <a:r>
              <a:rPr lang="en-US" altLang="ko-KR" sz="20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("</a:t>
            </a:r>
            <a:r>
              <a:rPr lang="ko-KR" altLang="en-US" sz="2000" b="1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패키지</a:t>
            </a:r>
            <a:r>
              <a:rPr lang="en-US" altLang="ko-KR" sz="20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")</a:t>
            </a:r>
            <a:endParaRPr lang="ko-KR" altLang="en-US" sz="20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6711" y="1929142"/>
            <a:ext cx="3195654" cy="346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패키지 인스톨</a:t>
            </a:r>
            <a:endParaRPr lang="ko-KR" altLang="en-US" dirty="0"/>
          </a:p>
        </p:txBody>
      </p:sp>
      <p:cxnSp>
        <p:nvCxnSpPr>
          <p:cNvPr id="28" name="꺾인 연결선 27"/>
          <p:cNvCxnSpPr>
            <a:stCxn id="22" idx="3"/>
            <a:endCxn id="16" idx="0"/>
          </p:cNvCxnSpPr>
          <p:nvPr/>
        </p:nvCxnSpPr>
        <p:spPr>
          <a:xfrm>
            <a:off x="4225727" y="1649546"/>
            <a:ext cx="4135070" cy="1509902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7983109" y="4734140"/>
            <a:ext cx="755373" cy="332721"/>
          </a:xfrm>
          <a:prstGeom prst="roundRect">
            <a:avLst>
              <a:gd name="adj" fmla="val 50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9" idx="2"/>
            <a:endCxn id="31" idx="1"/>
          </p:cNvCxnSpPr>
          <p:nvPr/>
        </p:nvCxnSpPr>
        <p:spPr>
          <a:xfrm rot="16200000" flipH="1">
            <a:off x="4407229" y="1324620"/>
            <a:ext cx="1283189" cy="586857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681655" y="622813"/>
            <a:ext cx="7252137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미리 작성되어 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있는 함수와 </a:t>
            </a:r>
            <a:r>
              <a:rPr lang="ko-KR" altLang="en-US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객체를 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모아놓은 것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2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3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794573"/>
            <a:ext cx="11097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1.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RStudio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를 연다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2.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인터넷이 연결되어 있는지 확인한다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3. </a:t>
            </a:r>
            <a:r>
              <a:rPr lang="ko-KR" altLang="en-US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명령행에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install.packages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("ggplot2")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라고 입력하고 실행한다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58752" y="1264163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ggplot2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패키지 설치하기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6711" y="3642585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ggplot2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라이브러리 불러오기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6711" y="4126193"/>
            <a:ext cx="11097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library("ggplot2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")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qplot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일련의 코드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0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 Studio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83" y="1302950"/>
            <a:ext cx="9645743" cy="53710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05318" y="2299447"/>
            <a:ext cx="6010835" cy="4343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3069" y="3814812"/>
            <a:ext cx="3035332" cy="65633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Console(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명령창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806824" y="3814812"/>
            <a:ext cx="1116105" cy="2196023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79566"/>
            <a:ext cx="110972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x &lt;- c(-1, -0.8, -0.6, -0.4, -0.2, 0, 0.2, 0.4, 0.6, 0.8, 1)</a:t>
            </a: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x</a:t>
            </a: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-1.0 -0.8 -0.6 -0.4 -0.2 0.0 0.2 0.4 0.6 0.8 </a:t>
            </a:r>
            <a:r>
              <a:rPr lang="es-E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1.0</a:t>
            </a:r>
          </a:p>
          <a:p>
            <a:endParaRPr lang="es-E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y &lt;- x^3</a:t>
            </a: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y</a:t>
            </a: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-1.000 -0.512 -0.216 -0.064 -0.008 0.000 0.008</a:t>
            </a: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[8] 0.064 0.216 0.512 </a:t>
            </a:r>
            <a:r>
              <a:rPr lang="es-E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1.000</a:t>
            </a:r>
          </a:p>
          <a:p>
            <a:endParaRPr lang="es-E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s-E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s-E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qplot(x, y)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11304" y="4501349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qplot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사용하기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11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20" y="1287120"/>
            <a:ext cx="9732579" cy="54193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104993" y="4340772"/>
            <a:ext cx="3867806" cy="2280745"/>
          </a:xfrm>
          <a:prstGeom prst="roundRect">
            <a:avLst>
              <a:gd name="adj" fmla="val 9755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0" y="1447471"/>
            <a:ext cx="6401963" cy="38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9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958" y="1854271"/>
            <a:ext cx="10634765" cy="509793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19416" y="1392606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산점도를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그린다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20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794573"/>
            <a:ext cx="110972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x &lt;- c(1, 2, 2, 2, 3, 3)</a:t>
            </a: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qplot(x, binwidth = 1</a:t>
            </a:r>
            <a:r>
              <a:rPr lang="nl-NL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)</a:t>
            </a:r>
          </a:p>
          <a:p>
            <a:endParaRPr lang="nl-NL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x2 &lt;- c(1, 1, 1, 1, 1, 2, 2, 2, 2, 3, 3, 4)</a:t>
            </a: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qplot(x2, binwidth = 1)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58752" y="1264163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도수분포표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그리기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5" y="3366358"/>
            <a:ext cx="6442841" cy="31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509712"/>
            <a:ext cx="105537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4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69" y="1614815"/>
            <a:ext cx="105918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794573"/>
            <a:ext cx="110972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replicate(3, 1 + 1)</a:t>
            </a: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2 2 </a:t>
            </a:r>
            <a:r>
              <a:rPr lang="nl-NL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2</a:t>
            </a:r>
          </a:p>
          <a:p>
            <a:endParaRPr lang="nl-NL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replicate(10, roll())</a:t>
            </a: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 7 5 3 6 2 3 8 11 </a:t>
            </a:r>
            <a:r>
              <a:rPr lang="nl-NL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7</a:t>
            </a:r>
          </a:p>
          <a:p>
            <a:endParaRPr lang="nl-NL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rolls &lt;- replicate(10000, roll())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qplot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(rolls,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binwidth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= 1)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58752" y="1264163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여러 번 실행한 결과를 벡터로 저장하기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293" y="1905513"/>
            <a:ext cx="46958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9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0" y="1293429"/>
            <a:ext cx="6546241" cy="329396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561490" y="1786759"/>
            <a:ext cx="777765" cy="2638096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3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206011578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1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3116"/>
          <a:stretch/>
        </p:blipFill>
        <p:spPr>
          <a:xfrm>
            <a:off x="516711" y="1261240"/>
            <a:ext cx="11223344" cy="54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Console Pane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47" y="1337516"/>
            <a:ext cx="7639050" cy="515302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620972" y="4525532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TAP (</a:t>
            </a:r>
            <a:r>
              <a:rPr lang="ko-KR" altLang="en-US" dirty="0" smtClean="0"/>
              <a:t>자동 완성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0972" y="2030605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Ctrl+Up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20972" y="2608032"/>
            <a:ext cx="3195654" cy="3578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이전 입력 불러오기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20972" y="3423038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작업 폴더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68074" y="4692503"/>
            <a:ext cx="1597553" cy="332721"/>
          </a:xfrm>
          <a:prstGeom prst="roundRect">
            <a:avLst>
              <a:gd name="adj" fmla="val 5068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5" idx="3"/>
            <a:endCxn id="27" idx="0"/>
          </p:cNvCxnSpPr>
          <p:nvPr/>
        </p:nvCxnSpPr>
        <p:spPr>
          <a:xfrm>
            <a:off x="3816626" y="3709285"/>
            <a:ext cx="1650225" cy="983218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620972" y="5919474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Ctrl+L</a:t>
            </a:r>
            <a:r>
              <a:rPr lang="en-US" altLang="ko-KR" dirty="0" smtClean="0"/>
              <a:t> (</a:t>
            </a:r>
            <a:r>
              <a:rPr lang="ko-KR" altLang="en-US" dirty="0" smtClean="0"/>
              <a:t>화면 지움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20972" y="5222503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ESC (</a:t>
            </a:r>
            <a:r>
              <a:rPr lang="ko-KR" altLang="en-US" dirty="0" smtClean="0"/>
              <a:t>실행 중단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2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0" y="1281275"/>
            <a:ext cx="11261827" cy="14303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637" b="31398"/>
          <a:stretch/>
        </p:blipFill>
        <p:spPr>
          <a:xfrm>
            <a:off x="516710" y="2908465"/>
            <a:ext cx="11223344" cy="343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44162"/>
            <a:ext cx="11334631" cy="496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16711" y="1346877"/>
            <a:ext cx="1117079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랜덤 샘플과 순열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설명</a:t>
            </a:r>
            <a:endParaRPr lang="ko-KR" altLang="en-US" sz="2400" dirty="0"/>
          </a:p>
          <a:p>
            <a:r>
              <a:rPr lang="en-US" altLang="ko-KR" sz="2400" dirty="0"/>
              <a:t>x</a:t>
            </a:r>
            <a:r>
              <a:rPr lang="ko-KR" altLang="en-US" sz="2400" dirty="0"/>
              <a:t>의 원소들로부터 정해진 개수만큼의 표본을 복원 혹은 </a:t>
            </a:r>
            <a:r>
              <a:rPr lang="ko-KR" altLang="en-US" sz="2400" dirty="0" err="1"/>
              <a:t>비복원</a:t>
            </a:r>
            <a:r>
              <a:rPr lang="ko-KR" altLang="en-US" sz="2400" dirty="0"/>
              <a:t> 추출한다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사용법</a:t>
            </a:r>
          </a:p>
          <a:p>
            <a:r>
              <a:rPr lang="en-US" altLang="ko-KR" sz="2400" dirty="0"/>
              <a:t>sample(x, size, replace = FALSE, </a:t>
            </a:r>
            <a:r>
              <a:rPr lang="en-US" altLang="ko-KR" sz="2400" dirty="0" err="1"/>
              <a:t>prob</a:t>
            </a:r>
            <a:r>
              <a:rPr lang="en-US" altLang="ko-KR" sz="2400" dirty="0"/>
              <a:t> = NULL)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인수</a:t>
            </a:r>
            <a:endParaRPr lang="en-US" altLang="ko-KR" sz="2400" dirty="0" smtClean="0"/>
          </a:p>
          <a:p>
            <a:r>
              <a:rPr lang="ko-KR" altLang="en-US" sz="2400" dirty="0"/>
              <a:t>확률 벡터는 표본 추출할 벡터의 원소들에 대한 가중치를 준다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세부사항</a:t>
            </a:r>
            <a:endParaRPr lang="en-US" altLang="ko-KR" sz="2400" dirty="0" smtClean="0"/>
          </a:p>
          <a:p>
            <a:r>
              <a:rPr lang="ko-KR" altLang="en-US" sz="2400" dirty="0"/>
              <a:t>선택 인수인 </a:t>
            </a:r>
            <a:r>
              <a:rPr lang="en-US" altLang="ko-KR" sz="2400" dirty="0" err="1"/>
              <a:t>prob</a:t>
            </a:r>
            <a:r>
              <a:rPr lang="ko-KR" altLang="en-US" sz="2400" dirty="0"/>
              <a:t>를 이용해서 각 원소를 추출할 때 적용할 가중치 벡터를 줄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합이 </a:t>
            </a:r>
            <a:r>
              <a:rPr lang="en-US" altLang="ko-KR" sz="2400" dirty="0"/>
              <a:t>1</a:t>
            </a:r>
            <a:r>
              <a:rPr lang="ko-KR" altLang="en-US" sz="2400" dirty="0"/>
              <a:t>일 </a:t>
            </a:r>
            <a:r>
              <a:rPr lang="ko-KR" altLang="en-US" sz="2400" dirty="0" smtClean="0"/>
              <a:t>필요는 없지만 </a:t>
            </a:r>
            <a:r>
              <a:rPr lang="ko-KR" altLang="en-US" sz="2400" dirty="0"/>
              <a:t>음수는 안 되고 모두 </a:t>
            </a:r>
            <a:r>
              <a:rPr lang="en-US" altLang="ko-KR" sz="2400" dirty="0"/>
              <a:t>0</a:t>
            </a:r>
            <a:r>
              <a:rPr lang="ko-KR" altLang="en-US" sz="2400" dirty="0"/>
              <a:t>이어도 안 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876800" y="3573517"/>
            <a:ext cx="1734207" cy="399393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6711" y="4656083"/>
            <a:ext cx="8490655" cy="399393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9" name="꺾인 연결선 8"/>
          <p:cNvCxnSpPr>
            <a:stCxn id="5" idx="0"/>
            <a:endCxn id="7" idx="3"/>
          </p:cNvCxnSpPr>
          <p:nvPr/>
        </p:nvCxnSpPr>
        <p:spPr>
          <a:xfrm rot="16200000" flipH="1">
            <a:off x="6734503" y="2582917"/>
            <a:ext cx="1282263" cy="3263462"/>
          </a:xfrm>
          <a:prstGeom prst="bentConnector4">
            <a:avLst>
              <a:gd name="adj1" fmla="val -17828"/>
              <a:gd name="adj2" fmla="val 1070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806262" y="4057602"/>
            <a:ext cx="6201104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특별히 입력하지 않으면 사용하지 않는다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9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6" y="1299834"/>
            <a:ext cx="105918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7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69056"/>
            <a:ext cx="110972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 &lt;- function()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die &lt;- 1:6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sample(die, size = 2, replace = TRUE,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prob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= c(1/8, 1/8, 1/8, 1/8, 1/8, 3/8))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}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rolls &lt;- replicate(10000, roll())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qplot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(rolls,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binwidth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= 1)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5917" y="2317585"/>
            <a:ext cx="4227458" cy="43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0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1843" y="1316266"/>
            <a:ext cx="10986247" cy="9816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카드놀이</a:t>
            </a:r>
            <a:endParaRPr lang="ko-KR" altLang="en-US" sz="5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9081"/>
          <a:stretch/>
        </p:blipFill>
        <p:spPr>
          <a:xfrm>
            <a:off x="661843" y="2374353"/>
            <a:ext cx="10991178" cy="11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8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717042403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20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원자 벡터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69056"/>
            <a:ext cx="110972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&lt;- c(1, 2, 3, 4, 5, 6)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die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 2 3 4 5 6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is.vector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(die) ➊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TRUE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➊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is.vector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는 객체가 원자 벡터인지 확인하는 방법이다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만약 해당 객체가 원자 벡터일 경우에는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TRUE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를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,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그렇지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않으면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FALSE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를 돌려준다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3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원자 벡터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69056"/>
            <a:ext cx="110972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five &lt;-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5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five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5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is.vector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(five)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TRUE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length(five)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length(die)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6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79835" y="1269056"/>
            <a:ext cx="326871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길이가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1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원자벡터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71" y="4327799"/>
            <a:ext cx="5946361" cy="1287977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9526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원자 벡터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039465" y="1268969"/>
            <a:ext cx="872161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정수는 끝에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L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을 붙인다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그렇지 않으면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실수형이다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905" r="6292" b="20245"/>
          <a:stretch/>
        </p:blipFill>
        <p:spPr>
          <a:xfrm>
            <a:off x="571512" y="2192299"/>
            <a:ext cx="4935910" cy="1475812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71511" y="1269056"/>
            <a:ext cx="2308324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&lt;- 1L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text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&lt;- "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ace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1511" y="2917512"/>
            <a:ext cx="4935911" cy="746235"/>
          </a:xfrm>
          <a:prstGeom prst="roundRect">
            <a:avLst>
              <a:gd name="adj" fmla="val 6808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91201" y="2423130"/>
            <a:ext cx="5969876" cy="23083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실수형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(double)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정수형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(integer)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문자형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(character)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논리형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(logical)</a:t>
            </a:r>
          </a:p>
          <a:p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복소수형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(complex)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원시형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(raw)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791201" y="1961465"/>
            <a:ext cx="596987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Type(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99044" y="3992790"/>
            <a:ext cx="430887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&lt;- c(1L, 5L)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text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&lt;- c("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ace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", "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hearts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b="22801"/>
          <a:stretch/>
        </p:blipFill>
        <p:spPr>
          <a:xfrm>
            <a:off x="571511" y="4860428"/>
            <a:ext cx="5210175" cy="149269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71511" y="5672802"/>
            <a:ext cx="4935911" cy="746235"/>
          </a:xfrm>
          <a:prstGeom prst="roundRect">
            <a:avLst>
              <a:gd name="adj" fmla="val 6808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1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 Interface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4" y="1340241"/>
            <a:ext cx="220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 +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 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2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</a:t>
            </a:r>
            <a:endParaRPr lang="ko-KR" altLang="en-US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1030" name="Picture 6" descr="http://www.wpclipart.com/computer/keyboard_keys/large_keys/computer_key_Enter_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61" y="1340241"/>
            <a:ext cx="987425" cy="4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54424" y="2540570"/>
            <a:ext cx="1089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100:130 ➊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100 101 102 103 104 105 106 107 108 109 110 111 112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[14] 113 114 115 116 117 118 119 120 121 122 123 124 125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[25] 126 127 128 129 130</a:t>
            </a:r>
            <a:endParaRPr lang="ko-KR" altLang="en-US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22" y="4164506"/>
            <a:ext cx="8734425" cy="52387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54424" y="4837493"/>
            <a:ext cx="220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5 -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+ 1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4</a:t>
            </a:r>
            <a:endParaRPr lang="ko-KR" altLang="en-US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394879" y="5271109"/>
            <a:ext cx="8156145" cy="1328023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/>
              <a:t>명령의 </a:t>
            </a:r>
            <a:r>
              <a:rPr lang="ko-KR" altLang="en-US" sz="2400" dirty="0"/>
              <a:t>나머지 부분을 입력할 때까지 기다리겠다는 뜻이다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명령을 완료하든가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아니면 </a:t>
            </a:r>
            <a:r>
              <a:rPr lang="en-US" altLang="ko-KR" sz="2400" dirty="0" smtClean="0"/>
              <a:t>Esc</a:t>
            </a:r>
            <a:r>
              <a:rPr lang="ko-KR" altLang="en-US" sz="2400" dirty="0" smtClean="0"/>
              <a:t>키를 눌러 명령을 취소한 뒤 처음부터 다시 입력한다</a:t>
            </a:r>
            <a:r>
              <a:rPr lang="en-US" altLang="ko-KR" sz="2400" dirty="0" smtClean="0"/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16711" y="5252991"/>
            <a:ext cx="502023" cy="36933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28" name="꺾인 연결선 27"/>
          <p:cNvCxnSpPr>
            <a:stCxn id="25" idx="2"/>
            <a:endCxn id="23" idx="1"/>
          </p:cNvCxnSpPr>
          <p:nvPr/>
        </p:nvCxnSpPr>
        <p:spPr>
          <a:xfrm rot="16200000" flipH="1">
            <a:off x="1924902" y="4465143"/>
            <a:ext cx="312799" cy="26271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6" descr="http://www.wpclipart.com/computer/keyboard_keys/large_keys/computer_key_Enter_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17" y="4742657"/>
            <a:ext cx="987425" cy="4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://www.wpclipart.com/computer/keyboard_keys/large_keys/computer_key_Enter_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17" y="5201123"/>
            <a:ext cx="987425" cy="4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84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원자 벡터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2086" y="1290446"/>
            <a:ext cx="4164294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실수형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427866"/>
              </p:ext>
            </p:extLst>
          </p:nvPr>
        </p:nvGraphicFramePr>
        <p:xfrm>
          <a:off x="516711" y="1887645"/>
          <a:ext cx="4179669" cy="2636520"/>
        </p:xfrm>
        <a:graphic>
          <a:graphicData uri="http://schemas.openxmlformats.org/drawingml/2006/table">
            <a:tbl>
              <a:tblPr/>
              <a:tblGrid>
                <a:gridCol w="4179669">
                  <a:extLst>
                    <a:ext uri="{9D8B030D-6E8A-4147-A177-3AD203B41FA5}">
                      <a16:colId xmlns:a16="http://schemas.microsoft.com/office/drawing/2014/main" val="21904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die &lt;- c(1,2,3,4,5,6) </a:t>
                      </a:r>
                      <a:endParaRPr lang="en-US" sz="2400" dirty="0" smtClean="0">
                        <a:solidFill>
                          <a:srgbClr val="0000FF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endParaRPr lang="en-US" sz="2400" dirty="0" smtClean="0">
                        <a:solidFill>
                          <a:srgbClr val="0000FF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r>
                        <a:rPr lang="en-US" sz="2400" dirty="0" smtClean="0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die </a:t>
                      </a:r>
                      <a:endParaRPr lang="en-US" sz="2400" dirty="0" smtClean="0">
                        <a:solidFill>
                          <a:srgbClr val="0000FF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r>
                        <a:rPr lang="en-US" sz="2400" dirty="0" smtClean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sz="24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1] 1 2 3 4 5 6 </a:t>
                      </a:r>
                      <a:endParaRPr lang="en-US" sz="2400" dirty="0" smtClean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endParaRPr lang="en-US" sz="2400" dirty="0" smtClean="0">
                        <a:solidFill>
                          <a:srgbClr val="0000FF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r>
                        <a:rPr lang="en-US" sz="2400" dirty="0" smtClean="0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sz="2400" dirty="0" err="1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typeof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(die) </a:t>
                      </a:r>
                      <a:endParaRPr lang="en-US" sz="2400" dirty="0" smtClean="0">
                        <a:solidFill>
                          <a:srgbClr val="0000FF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r>
                        <a:rPr lang="en-US" sz="2400" dirty="0" smtClean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sz="24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1] "double" </a:t>
                      </a:r>
                    </a:p>
                  </a:txBody>
                  <a:tcPr marL="57150" marR="0" marT="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097050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948856" y="1887645"/>
            <a:ext cx="3231654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&lt;- c(1L,2L,4L)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[1] 1 2 4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typeof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[1] "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integer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948856" y="1290446"/>
            <a:ext cx="3531474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정수형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532086" y="5447900"/>
            <a:ext cx="246221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sqrt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(2)^2-2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[1] 4.440892e-16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711" y="4881680"/>
            <a:ext cx="2890345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부동소수점 오차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04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원자 벡터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2809"/>
          <a:stretch/>
        </p:blipFill>
        <p:spPr>
          <a:xfrm>
            <a:off x="516711" y="1851052"/>
            <a:ext cx="4514850" cy="18237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383" y="1851052"/>
            <a:ext cx="3343275" cy="32766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532085" y="1290446"/>
            <a:ext cx="4499475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실수형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69383" y="1290445"/>
            <a:ext cx="3531474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논리형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61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665183872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3115783"/>
            <a:ext cx="8248650" cy="29337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81655" y="622813"/>
            <a:ext cx="9900745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모든 객체에 붙일 수 있는 일종의 정보</a:t>
            </a:r>
            <a:endParaRPr lang="ko-KR" altLang="en-US" sz="2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1264163"/>
            <a:ext cx="2695575" cy="10668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89738" y="1869298"/>
            <a:ext cx="84398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NULL(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빈 객체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92359" y="5239902"/>
            <a:ext cx="3237186" cy="120032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(name)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차원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(dimensions)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(class)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92359" y="4778237"/>
            <a:ext cx="323718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attribute(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속성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89737" y="3120318"/>
            <a:ext cx="84398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원자 벡터에 이름 속성 부여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각 자리에 이름 부여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6712" y="6145734"/>
            <a:ext cx="4517744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객체의 속성은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$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로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구분한다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16711" y="5264444"/>
            <a:ext cx="996779" cy="37183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17" name="꺾인 연결선 16"/>
          <p:cNvCxnSpPr>
            <a:stCxn id="5" idx="1"/>
            <a:endCxn id="16" idx="1"/>
          </p:cNvCxnSpPr>
          <p:nvPr/>
        </p:nvCxnSpPr>
        <p:spPr>
          <a:xfrm rot="10800000" flipH="1" flipV="1">
            <a:off x="516710" y="5450359"/>
            <a:ext cx="1" cy="926207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16709" y="2574921"/>
            <a:ext cx="323718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 속성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2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492359" y="5239902"/>
            <a:ext cx="3237186" cy="120032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(name)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차원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(dimensions)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(class)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92359" y="4778237"/>
            <a:ext cx="323718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attribute(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속성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64163"/>
            <a:ext cx="2695575" cy="10382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289738" y="1264163"/>
            <a:ext cx="84398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객체의 원소의 자리에 대응하는 이름을 보여준다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2637603"/>
            <a:ext cx="2743200" cy="10572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89738" y="2637603"/>
            <a:ext cx="84398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 속성은 값에 영향을 주지 않는다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11" y="4115952"/>
            <a:ext cx="3162300" cy="11239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846786" y="4115952"/>
            <a:ext cx="7852932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 속성을 지운다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5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2134"/>
          <a:stretch/>
        </p:blipFill>
        <p:spPr>
          <a:xfrm>
            <a:off x="516711" y="4592381"/>
            <a:ext cx="2876550" cy="180841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492359" y="5239902"/>
            <a:ext cx="3237186" cy="120032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(name)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차원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(dimensions)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(class)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92359" y="4778237"/>
            <a:ext cx="323718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attribute(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속성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1825679"/>
            <a:ext cx="3076575" cy="1819275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16711" y="1269421"/>
            <a:ext cx="323718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차원 속성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412827" y="140649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1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412827" y="217900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2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12827" y="295151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3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412827" y="372402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4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412827" y="449653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5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12827" y="5285697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6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674069" y="2179002"/>
            <a:ext cx="756745" cy="1226350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667298" y="140649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1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667298" y="217900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2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60374" y="140649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3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60374" y="217900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4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737836" y="1389837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5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737836" y="217900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6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67298" y="3044789"/>
            <a:ext cx="4177862" cy="120032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물리적인 데이터의 저장 방식은 바뀌지 않고 화면에 보여주는 방식만 바뀐다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93630" y="6074862"/>
            <a:ext cx="4694840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dim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속성은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class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를 바꾼다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85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456076836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1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594560" y="1329770"/>
            <a:ext cx="34441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2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행 행렬을 만든다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rcRect l="957"/>
          <a:stretch/>
        </p:blipFill>
        <p:spPr>
          <a:xfrm>
            <a:off x="516711" y="1329770"/>
            <a:ext cx="3981120" cy="1857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3982691"/>
            <a:ext cx="5848350" cy="185737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551231" y="3982691"/>
            <a:ext cx="3790948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기준을 행 방향으로 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8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2237" y="-2137396"/>
            <a:ext cx="4295418" cy="1124646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280997" y="3313780"/>
            <a:ext cx="383298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2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가지 이상의 방법으로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5751096"/>
            <a:ext cx="78676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97535"/>
            <a:ext cx="786765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2869653"/>
            <a:ext cx="3581400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11" y="3387449"/>
            <a:ext cx="3629025" cy="3143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80997" y="3313780"/>
            <a:ext cx="34441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2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열 행렬을 만든다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11" y="3857620"/>
            <a:ext cx="34099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 Interface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340241"/>
            <a:ext cx="37293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2 * 3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4 - 1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6 / (4 - 1)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2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3" y="3904328"/>
            <a:ext cx="105918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77983214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73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711" y="1264163"/>
            <a:ext cx="11065689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대부분의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R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함수들은 주어진 데이터의 클래스를 확인하여 그에 맞게 명령을 수행한다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2274845"/>
            <a:ext cx="3190875" cy="35909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81655" y="622813"/>
            <a:ext cx="9900745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원자 벡터의 특별한 특성</a:t>
            </a:r>
            <a:r>
              <a:rPr lang="en-US" altLang="ko-KR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endParaRPr lang="ko-KR" altLang="en-US" sz="2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77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6710" y="1269421"/>
            <a:ext cx="4055289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요인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(factor)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710" y="1827697"/>
            <a:ext cx="11212834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인종이나 성별 같은 범주형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(categorical)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정보를 저장하는 데 사용하는 특수한 데이터 형식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0" y="2843601"/>
            <a:ext cx="6467475" cy="3333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03839" y="3259376"/>
            <a:ext cx="413778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물리적으로는 정수로 저장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3838" y="4487530"/>
            <a:ext cx="413778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남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", 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여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로 라벨을 변환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8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0" y="4653397"/>
            <a:ext cx="5086350" cy="10858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6710" y="1269421"/>
            <a:ext cx="4055289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요인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(factor)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45575" y="1802794"/>
            <a:ext cx="532545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 속성이 제거된 객체 보기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45575" y="3499558"/>
            <a:ext cx="532545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남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", 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여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를 라벨로 데이터 표시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0" y="1802794"/>
            <a:ext cx="2743200" cy="24955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689383" y="4653397"/>
            <a:ext cx="592454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문자열 원자 벡터로 변환하여 추출하기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3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16711" y="2095004"/>
            <a:ext cx="1086769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연습 문제</a:t>
            </a:r>
            <a:endParaRPr lang="en-US" altLang="ko-KR" sz="2400" dirty="0" smtClean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pPr algn="ctr"/>
            <a:endParaRPr lang="en-US" altLang="ko-KR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한 벡터 안에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ace, hearts, 1</a:t>
            </a:r>
            <a:r>
              <a:rPr lang="ko-KR" altLang="en-US" sz="2400" dirty="0">
                <a:latin typeface="Lucida Console" panose="020B0609040504020204" pitchFamily="49" charset="0"/>
                <a:ea typeface="나눔고딕코딩" panose="020D0009000000000000" pitchFamily="49" charset="-127"/>
              </a:rPr>
              <a:t>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세 개의 원소를 넣어서 가상의 카드 한 장을 만들어 보라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결과적으로 어떤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자료형의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원자 벡터가 만들어지는가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? 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67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344416"/>
            <a:ext cx="4933950" cy="10953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888824" y="2112580"/>
            <a:ext cx="515007" cy="35735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04726" y="1350021"/>
            <a:ext cx="313505" cy="35735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711" y="2699729"/>
            <a:ext cx="10867696" cy="156966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벡터에서의 </a:t>
            </a:r>
            <a:r>
              <a:rPr lang="ko-KR" altLang="en-US" sz="2400" b="1" dirty="0" err="1" smtClean="0">
                <a:solidFill>
                  <a:srgbClr val="FF0000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</a:t>
            </a:r>
            <a:endParaRPr lang="en-US" altLang="ko-KR" sz="2400" b="1" dirty="0" smtClean="0">
              <a:solidFill>
                <a:srgbClr val="FF0000"/>
              </a:solidFill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endParaRPr lang="en-US" altLang="ko-KR" sz="2400" b="1" dirty="0" smtClean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만약 한 벡터 안에 서로 다른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자료형의</a:t>
            </a:r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 데이터를 입력하려고 하면 </a:t>
            </a:r>
            <a:r>
              <a:rPr lang="en-US" altLang="ko-KR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R</a:t>
            </a:r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은 모든 원소를 하나의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자료형으로</a:t>
            </a:r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 강제 변환한다</a:t>
            </a:r>
            <a:r>
              <a:rPr lang="en-US" altLang="ko-KR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4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868344275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2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강제 변환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7" r="4475" b="17663"/>
          <a:stretch/>
        </p:blipFill>
        <p:spPr>
          <a:xfrm rot="5400000">
            <a:off x="6057464" y="757937"/>
            <a:ext cx="5048469" cy="62536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57851" y="2385383"/>
            <a:ext cx="2256439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TRUE  → 1</a:t>
            </a:r>
          </a:p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FALSE → 0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28" y="1360531"/>
            <a:ext cx="2838450" cy="2200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78" y="4237301"/>
            <a:ext cx="2933700" cy="2171700"/>
          </a:xfrm>
          <a:prstGeom prst="rect">
            <a:avLst/>
          </a:prstGeom>
        </p:spPr>
      </p:pic>
      <p:cxnSp>
        <p:nvCxnSpPr>
          <p:cNvPr id="15" name="꺾인 연결선 14"/>
          <p:cNvCxnSpPr>
            <a:stCxn id="13" idx="3"/>
            <a:endCxn id="12" idx="3"/>
          </p:cNvCxnSpPr>
          <p:nvPr/>
        </p:nvCxnSpPr>
        <p:spPr>
          <a:xfrm flipV="1">
            <a:off x="3257878" y="2460669"/>
            <a:ext cx="12700" cy="286248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45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993035215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74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74673"/>
            <a:ext cx="52482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 Interface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8" y="1273268"/>
            <a:ext cx="10591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7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16711" y="1994421"/>
            <a:ext cx="10867696" cy="19389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연습 문제</a:t>
            </a:r>
            <a:endParaRPr lang="en-US" altLang="ko-KR" sz="2400" dirty="0" smtClean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pPr algn="ctr"/>
            <a:endParaRPr lang="en-US" altLang="ko-KR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점수가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1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 하트 에이스와 같은 게임용 카드 낱장을 저장하는 데 리스트를 사용하자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 리스트는 별도의 원소에 카드 이름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,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카드 종류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,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점수를 저장해야 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4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2893267"/>
            <a:ext cx="6648450" cy="36576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34207" y="622813"/>
            <a:ext cx="9848193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벡터같은 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객체들을 그룹화하여 저장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($ 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또는 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[[]]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구분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2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9"/>
          <a:stretch/>
        </p:blipFill>
        <p:spPr>
          <a:xfrm rot="5400000">
            <a:off x="3083295" y="-1302421"/>
            <a:ext cx="1515282" cy="66484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70236" y="3470248"/>
            <a:ext cx="9312164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원자 벡터같은 기본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중의 하나이며 더 복잡한 객체를 만들기 위해 빌딩 블록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(building block)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으로 사용된다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94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274368474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7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86428"/>
            <a:ext cx="7515225" cy="29527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34207" y="622813"/>
            <a:ext cx="9848193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리스트의 이차원 버전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엑셀의 스프레드시를 만드는 것과 같다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2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9" b="10351"/>
          <a:stretch/>
        </p:blipFill>
        <p:spPr>
          <a:xfrm rot="5400000">
            <a:off x="8055842" y="2454648"/>
            <a:ext cx="2628261" cy="442485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391588" y="3441640"/>
            <a:ext cx="1008993" cy="2539565"/>
          </a:xfrm>
          <a:prstGeom prst="roundRect">
            <a:avLst>
              <a:gd name="adj" fmla="val 6250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60892" y="6074862"/>
            <a:ext cx="4552950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데이터 저장 방식은 열 단위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53103" y="4301602"/>
            <a:ext cx="4328722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데이터 읽는 방식은 행 단위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661651" y="4180339"/>
            <a:ext cx="3810453" cy="704193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03214" y="2091642"/>
            <a:ext cx="5188538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b="1" spc="50" dirty="0" smtClean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나눔고딕코딩" panose="020D0009000000000000" pitchFamily="49" charset="-127"/>
              </a:rPr>
              <a:t>반드시 행의 수가 일치해야 한다</a:t>
            </a:r>
            <a:r>
              <a:rPr lang="en-US" altLang="ko-KR" sz="2400" b="1" spc="50" dirty="0" smtClean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b="1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3107" y="4884532"/>
            <a:ext cx="6441137" cy="156966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이름</a:t>
            </a:r>
            <a:endParaRPr lang="en-US" altLang="ko-KR" sz="2400" b="1" dirty="0" smtClean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endParaRPr lang="en-US" altLang="ko-KR" sz="2400" b="1" dirty="0" smtClean="0">
              <a:solidFill>
                <a:schemeClr val="tx1"/>
              </a:solidFill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리스트도 벡터를 생성할 때 이름을 입력할 수 있다</a:t>
            </a:r>
            <a:r>
              <a:rPr lang="en-US" altLang="ko-KR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데이터 프레임과 같은 문법이다</a:t>
            </a:r>
            <a:r>
              <a:rPr lang="en-US" altLang="ko-KR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19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301476"/>
            <a:ext cx="8277225" cy="32670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17076" y="1301476"/>
            <a:ext cx="4288222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물리적으로는 리스트로 저장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17076" y="1980139"/>
            <a:ext cx="901787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 속성이 </a:t>
            </a:r>
            <a:r>
              <a:rPr lang="en-US" altLang="ko-KR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data.frame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이므로 행의 수가 일치함을 보장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6711" y="4785549"/>
            <a:ext cx="9531180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문자열을 </a:t>
            </a:r>
            <a:r>
              <a:rPr lang="en-US" altLang="ko-KR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data.frame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은 자동으로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factor class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로 변환한다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77462" y="3520966"/>
            <a:ext cx="2060028" cy="6831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18" name="꺾인 연결선 17"/>
          <p:cNvCxnSpPr>
            <a:stCxn id="5" idx="1"/>
            <a:endCxn id="17" idx="1"/>
          </p:cNvCxnSpPr>
          <p:nvPr/>
        </p:nvCxnSpPr>
        <p:spPr>
          <a:xfrm rot="10800000" flipV="1">
            <a:off x="516712" y="3862552"/>
            <a:ext cx="460751" cy="1153830"/>
          </a:xfrm>
          <a:prstGeom prst="bentConnector3">
            <a:avLst>
              <a:gd name="adj1" fmla="val 1496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2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301476"/>
            <a:ext cx="7505700" cy="28384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38648" y="2489868"/>
            <a:ext cx="3184635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문자열 그대로 저장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20966" y="2017987"/>
            <a:ext cx="3436882" cy="32582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8" name="꺾인 연결선 7"/>
          <p:cNvCxnSpPr>
            <a:stCxn id="6" idx="2"/>
            <a:endCxn id="15" idx="1"/>
          </p:cNvCxnSpPr>
          <p:nvPr/>
        </p:nvCxnSpPr>
        <p:spPr>
          <a:xfrm rot="16200000" flipH="1">
            <a:off x="5300581" y="2282633"/>
            <a:ext cx="376893" cy="4992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534668541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43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불러오기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306239"/>
            <a:ext cx="11380578" cy="304504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0226566" y="2963917"/>
            <a:ext cx="1334813" cy="483476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81848" y="3668505"/>
            <a:ext cx="3184635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deck.csv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다운로드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6711" y="5366775"/>
            <a:ext cx="11213326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https://gist.github.com/garrettgman/9629323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6711" y="4572395"/>
            <a:ext cx="5827236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http://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bit.ly/</a:t>
            </a:r>
            <a:r>
              <a:rPr lang="en-US" altLang="ko-KR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deck_CSV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3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06" y="1251089"/>
            <a:ext cx="8529957" cy="17626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132413"/>
            <a:ext cx="8191500" cy="44196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불러오기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55834" y="1576552"/>
            <a:ext cx="2490952" cy="1376855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10" name="꺾인 연결선 9"/>
          <p:cNvCxnSpPr>
            <a:stCxn id="5" idx="2"/>
            <a:endCxn id="18" idx="1"/>
          </p:cNvCxnSpPr>
          <p:nvPr/>
        </p:nvCxnSpPr>
        <p:spPr>
          <a:xfrm rot="16200000" flipH="1">
            <a:off x="4566745" y="987972"/>
            <a:ext cx="1518745" cy="544961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8050924" y="4172607"/>
            <a:ext cx="2459421" cy="599090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450115" y="3239229"/>
            <a:ext cx="2236510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deck.csv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3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불러오기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24290"/>
            <a:ext cx="6426098" cy="531314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20965" y="622813"/>
            <a:ext cx="8145518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csv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는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','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를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구분자로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데이터를 저장하는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텍스트파일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30571" y="1224290"/>
            <a:ext cx="4598378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메모리에 저장될 객체 이름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37" y="1912235"/>
            <a:ext cx="6953289" cy="450402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345184" y="2302486"/>
            <a:ext cx="2385848" cy="22631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5697" y="2205830"/>
            <a:ext cx="289657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헤더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데이터 아님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6711" y="2436662"/>
            <a:ext cx="1532806" cy="230833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9" name="꺾인 연결선 8"/>
          <p:cNvCxnSpPr>
            <a:stCxn id="7" idx="3"/>
          </p:cNvCxnSpPr>
          <p:nvPr/>
        </p:nvCxnSpPr>
        <p:spPr>
          <a:xfrm flipV="1">
            <a:off x="2049517" y="2415642"/>
            <a:ext cx="2295667" cy="136437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16711" y="4334942"/>
            <a:ext cx="1532806" cy="230833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6710" y="4621507"/>
            <a:ext cx="3828473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문자열을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factor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로 변환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6710" y="5138904"/>
            <a:ext cx="3828473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여기서는 체크해제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14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 Interface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340241"/>
            <a:ext cx="37293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10 + 2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12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12 * 3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36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36 - 6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30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30 / 3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10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1:6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 2 3 4 5 6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54423" y="1340241"/>
            <a:ext cx="1710405" cy="4261773"/>
          </a:xfrm>
          <a:prstGeom prst="roundRect">
            <a:avLst>
              <a:gd name="adj" fmla="val 8064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6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불러오기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34" y="1264163"/>
            <a:ext cx="9478627" cy="527796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57234" y="2196662"/>
            <a:ext cx="4822545" cy="2112579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42841" y="2511972"/>
            <a:ext cx="4466897" cy="735725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2841" y="5108028"/>
            <a:ext cx="4466897" cy="199696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9771" y="4978995"/>
            <a:ext cx="5686947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작업 폴더와 파일이 위치한 폴더가 일치할 때만 보임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98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2237"/>
          <a:stretch/>
        </p:blipFill>
        <p:spPr>
          <a:xfrm>
            <a:off x="516711" y="1353136"/>
            <a:ext cx="3143250" cy="28589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불러오기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16711" y="1269056"/>
            <a:ext cx="110972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           ➊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➊ head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와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tail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은 큰 데이터 세트를 살짝 엿보기 좋은 함수다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. head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함수는 데이터 세트의 처음 여섯 행을 보여주고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tail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함수는 마지막 여섯 행을 보여준다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기본 개수를 바꾸고 싶다면 예를 들면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head(deck, 18)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과 같이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head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나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tail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함수의 두 번째 인수에 원하는 개수를 입력하면 된다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94290" y="1944414"/>
            <a:ext cx="525517" cy="2267647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82382" y="1353136"/>
            <a:ext cx="5959364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row number 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데이터를 저장하려 하면 같이 저장된다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12" idx="2"/>
          </p:cNvCxnSpPr>
          <p:nvPr/>
        </p:nvCxnSpPr>
        <p:spPr>
          <a:xfrm rot="5400000" flipH="1" flipV="1">
            <a:off x="2695592" y="45589"/>
            <a:ext cx="2027928" cy="6305015"/>
          </a:xfrm>
          <a:prstGeom prst="bentConnector3">
            <a:avLst>
              <a:gd name="adj1" fmla="val -11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0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783898800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58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516711" y="2362231"/>
            <a:ext cx="9968854" cy="411214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저장하기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84" t="14340"/>
          <a:stretch/>
        </p:blipFill>
        <p:spPr>
          <a:xfrm>
            <a:off x="516711" y="1303282"/>
            <a:ext cx="8294038" cy="3345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16711" y="1732400"/>
            <a:ext cx="11107730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왼쪽에 나타나는 번호를 제외하고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"card.csv"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로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csv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파일을 저장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64442" y="5868221"/>
            <a:ext cx="243669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디렉토리 변경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67319" y="637679"/>
            <a:ext cx="5352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Finished</a:t>
            </a:r>
            <a:endParaRPr lang="ko-KR" altLang="en-US" dirty="0"/>
          </a:p>
        </p:txBody>
      </p:sp>
      <p:pic>
        <p:nvPicPr>
          <p:cNvPr id="1028" name="Picture 4" descr="http://user2016.org/images/useR-larg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2" y="1570009"/>
            <a:ext cx="90106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39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>
          <a:solidFill>
            <a:srgbClr val="DD462F"/>
          </a:solidFill>
        </a:ln>
      </a:spPr>
      <a:bodyPr wrap="square" rtlCol="0" anchor="ctr">
        <a:spAutoFit/>
      </a:bodyPr>
      <a:lstStyle>
        <a:defPPr algn="ctr">
          <a:defRPr sz="2400" dirty="0">
            <a:latin typeface="Lucida Console" panose="020B0609040504020204" pitchFamily="49" charset="0"/>
            <a:ea typeface="나눔고딕코딩" panose="020D0009000000000000" pitchFamily="49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Welcome_to_PowerPoint.potx" id="{92E1CA98-4344-46BD-A2F1-21716F3EF917}" vid="{1B9D48AB-EEBE-4B56-98BA-3D03D5B098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시작</Template>
  <TotalTime>879</TotalTime>
  <Words>2600</Words>
  <Application>Microsoft Office PowerPoint</Application>
  <PresentationFormat>와이드스크린</PresentationFormat>
  <Paragraphs>699</Paragraphs>
  <Slides>95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3" baseType="lpstr">
      <vt:lpstr>나눔고딕코딩</vt:lpstr>
      <vt:lpstr>Malgun Gothic</vt:lpstr>
      <vt:lpstr>Arial</vt:lpstr>
      <vt:lpstr>Consolas</vt:lpstr>
      <vt:lpstr>Lucida Console</vt:lpstr>
      <vt:lpstr>Segoe UI</vt:lpstr>
      <vt:lpstr>Segoe UI Light</vt:lpstr>
      <vt:lpstr>WelcomeDoc</vt:lpstr>
      <vt:lpstr>R Basic RStudio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sdl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시작</dc:title>
  <dc:creator>서종현</dc:creator>
  <cp:keywords/>
  <cp:lastModifiedBy>서종현</cp:lastModifiedBy>
  <cp:revision>285</cp:revision>
  <dcterms:created xsi:type="dcterms:W3CDTF">2015-11-12T10:17:49Z</dcterms:created>
  <dcterms:modified xsi:type="dcterms:W3CDTF">2015-12-18T23:27:02Z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TM10001108</vt:lpwstr>
  </property>
</Properties>
</file>